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nso Ramirez Paez" initials="ARP" lastIdx="1" clrIdx="0">
    <p:extLst>
      <p:ext uri="{19B8F6BF-5375-455C-9EA6-DF929625EA0E}">
        <p15:presenceInfo xmlns:p15="http://schemas.microsoft.com/office/powerpoint/2012/main" userId="S-1-5-21-2000478354-2111687655-682003330-1294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4T09:03:38.293" idx="1">
    <p:pos x="7440" y="276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925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957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893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515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72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35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51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199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7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64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004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C95D625-657F-4E72-93D8-CFFAB63774CF}" type="datetimeFigureOut">
              <a:rPr lang="es-MX" smtClean="0"/>
              <a:t>14/03/2022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CBE54DC7-89BA-4AC9-8F5A-6767D32799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22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abricaonline.es/blog/digitalizar-empresa/" TargetMode="External"/><Relationship Id="rId2" Type="http://schemas.openxmlformats.org/officeDocument/2006/relationships/hyperlink" Target="https://clickbalance.com/blog/contabilidad-y-administracion/10-beneficios-al-implementar-un-software-contable-en-tu-empres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D957-6565-425B-BD81-DB033D84E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99" y="590386"/>
            <a:ext cx="9418320" cy="1876926"/>
          </a:xfrm>
        </p:spPr>
        <p:txBody>
          <a:bodyPr>
            <a:normAutofit fontScale="90000"/>
          </a:bodyPr>
          <a:lstStyle/>
          <a:p>
            <a:r>
              <a:rPr lang="es-MX" dirty="0"/>
              <a:t>El software como apoyo administrativo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B4B6CD-ADEC-4975-8CAE-1FDC87A92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99" y="3120704"/>
            <a:ext cx="9846242" cy="31469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Universidad Autónoma de Nuevo </a:t>
            </a:r>
            <a:r>
              <a:rPr lang="es-MX" sz="1600" b="1" dirty="0" err="1">
                <a:solidFill>
                  <a:schemeClr val="tx1"/>
                </a:solidFill>
              </a:rPr>
              <a:t>Léon</a:t>
            </a:r>
            <a:endParaRPr lang="es-MX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Facultad de Ingeniería Mecánica y Eléctrica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Aplicación de las Tecnologías de Información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Actividad Fundamental No. 2:</a:t>
            </a:r>
            <a:r>
              <a:rPr lang="es-MX" sz="1600" dirty="0">
                <a:solidFill>
                  <a:schemeClr val="tx1"/>
                </a:solidFill>
              </a:rPr>
              <a:t> “Presentación electrónica eficaz sobre el tema del área disciplinar determinado”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Instructor: </a:t>
            </a:r>
            <a:r>
              <a:rPr lang="es-MX" sz="1600" dirty="0">
                <a:solidFill>
                  <a:schemeClr val="tx1"/>
                </a:solidFill>
              </a:rPr>
              <a:t>Salim </a:t>
            </a:r>
            <a:r>
              <a:rPr lang="es-MX" sz="1600" dirty="0" err="1">
                <a:solidFill>
                  <a:schemeClr val="tx1"/>
                </a:solidFill>
              </a:rPr>
              <a:t>Kopara</a:t>
            </a:r>
            <a:r>
              <a:rPr lang="es-MX" sz="1600" dirty="0">
                <a:solidFill>
                  <a:schemeClr val="tx1"/>
                </a:solidFill>
              </a:rPr>
              <a:t> </a:t>
            </a:r>
            <a:r>
              <a:rPr lang="es-MX" sz="1600" dirty="0" err="1">
                <a:solidFill>
                  <a:schemeClr val="tx1"/>
                </a:solidFill>
              </a:rPr>
              <a:t>Nerio</a:t>
            </a:r>
            <a:endParaRPr lang="es-MX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b="1" dirty="0">
                <a:solidFill>
                  <a:schemeClr val="tx1"/>
                </a:solidFill>
              </a:rPr>
              <a:t>Brigada: </a:t>
            </a:r>
            <a:r>
              <a:rPr lang="es-MX" sz="1600" dirty="0">
                <a:solidFill>
                  <a:schemeClr val="tx1"/>
                </a:solidFill>
              </a:rPr>
              <a:t>043	</a:t>
            </a:r>
            <a:r>
              <a:rPr lang="es-MX" sz="1600" b="1" dirty="0">
                <a:solidFill>
                  <a:schemeClr val="tx1"/>
                </a:solidFill>
              </a:rPr>
              <a:t>Semestre: </a:t>
            </a:r>
            <a:r>
              <a:rPr lang="es-MX" sz="1600" dirty="0">
                <a:solidFill>
                  <a:schemeClr val="tx1"/>
                </a:solidFill>
              </a:rPr>
              <a:t>1° Semestre (Enero – Junio 2022)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MX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dirty="0">
                <a:solidFill>
                  <a:schemeClr val="tx1"/>
                </a:solidFill>
              </a:rPr>
              <a:t>América Elizabeth </a:t>
            </a:r>
            <a:r>
              <a:rPr lang="es-MX" sz="1600" dirty="0" err="1">
                <a:solidFill>
                  <a:schemeClr val="tx1"/>
                </a:solidFill>
              </a:rPr>
              <a:t>Compian</a:t>
            </a:r>
            <a:r>
              <a:rPr lang="es-MX" sz="1600" dirty="0">
                <a:solidFill>
                  <a:schemeClr val="tx1"/>
                </a:solidFill>
              </a:rPr>
              <a:t> Mendoza   IMF   1961718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solidFill>
                  <a:schemeClr val="tx1"/>
                </a:solidFill>
              </a:rPr>
              <a:t>Eduardo Patrício </a:t>
            </a:r>
            <a:r>
              <a:rPr lang="pt-BR" sz="1600" dirty="0" err="1">
                <a:solidFill>
                  <a:schemeClr val="tx1"/>
                </a:solidFill>
              </a:rPr>
              <a:t>Sauceda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Urbina</a:t>
            </a:r>
            <a:r>
              <a:rPr lang="pt-BR" sz="1600" dirty="0">
                <a:solidFill>
                  <a:schemeClr val="tx1"/>
                </a:solidFill>
              </a:rPr>
              <a:t>   IAS   2008821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Alonso Ramírez </a:t>
            </a:r>
            <a:r>
              <a:rPr lang="en-US" sz="1600" dirty="0" err="1">
                <a:solidFill>
                  <a:schemeClr val="tx1"/>
                </a:solidFill>
              </a:rPr>
              <a:t>Páez</a:t>
            </a:r>
            <a:r>
              <a:rPr lang="en-US" sz="1600" dirty="0">
                <a:solidFill>
                  <a:schemeClr val="tx1"/>
                </a:solidFill>
              </a:rPr>
              <a:t>   ITS   2127873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1600" dirty="0">
                <a:solidFill>
                  <a:schemeClr val="tx1"/>
                </a:solidFill>
              </a:rPr>
              <a:t>José Eduardo González Carrizales   IEA   2127916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dirty="0">
                <a:solidFill>
                  <a:schemeClr val="tx1"/>
                </a:solidFill>
              </a:rPr>
              <a:t>Juan Alberto Méndez </a:t>
            </a:r>
            <a:r>
              <a:rPr lang="pt-BR" sz="1600" dirty="0" err="1">
                <a:solidFill>
                  <a:schemeClr val="tx1"/>
                </a:solidFill>
              </a:rPr>
              <a:t>Reséndiz</a:t>
            </a:r>
            <a:r>
              <a:rPr lang="pt-BR" sz="1600" dirty="0">
                <a:solidFill>
                  <a:schemeClr val="tx1"/>
                </a:solidFill>
              </a:rPr>
              <a:t>   IMA   2127894</a:t>
            </a:r>
            <a:r>
              <a:rPr lang="pt-BR" sz="14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MX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61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D9060-F6DC-42B1-8BD3-FC19DAFB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64" y="40067"/>
            <a:ext cx="10165947" cy="1325562"/>
          </a:xfrm>
        </p:spPr>
        <p:txBody>
          <a:bodyPr/>
          <a:lstStyle/>
          <a:p>
            <a:r>
              <a:rPr lang="es-MX" dirty="0"/>
              <a:t>Metodología de solución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6C0F46D-E79A-4B3B-96D3-7F8B0BEFD32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1352" y="1523542"/>
            <a:ext cx="8594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1.- Observar y analizar el caso en estudio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4356E-C3C2-4451-A9C8-91C0FBB72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0" t="2773" r="30965"/>
          <a:stretch/>
        </p:blipFill>
        <p:spPr bwMode="auto">
          <a:xfrm>
            <a:off x="637564" y="2734811"/>
            <a:ext cx="2448211" cy="33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B98AD53-4A8F-450E-845E-A0BE94D85527}"/>
              </a:ext>
            </a:extLst>
          </p:cNvPr>
          <p:cNvSpPr txBox="1">
            <a:spLocks/>
          </p:cNvSpPr>
          <p:nvPr/>
        </p:nvSpPr>
        <p:spPr>
          <a:xfrm>
            <a:off x="3919169" y="2300318"/>
            <a:ext cx="7204633" cy="52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Hacer preguntas sobre el programa requerido:</a:t>
            </a:r>
          </a:p>
          <a:p>
            <a:pPr algn="l"/>
            <a:endParaRPr lang="es-MX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45284CA-7E7C-4000-AA00-58C8D5E4C410}"/>
              </a:ext>
            </a:extLst>
          </p:cNvPr>
          <p:cNvSpPr txBox="1">
            <a:spLocks/>
          </p:cNvSpPr>
          <p:nvPr/>
        </p:nvSpPr>
        <p:spPr>
          <a:xfrm>
            <a:off x="4171528" y="2763066"/>
            <a:ext cx="4697032" cy="5215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¿Quién usará este programa?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40C7F94-7F54-4D32-9884-BC74DBF97766}"/>
              </a:ext>
            </a:extLst>
          </p:cNvPr>
          <p:cNvSpPr txBox="1">
            <a:spLocks/>
          </p:cNvSpPr>
          <p:nvPr/>
        </p:nvSpPr>
        <p:spPr>
          <a:xfrm>
            <a:off x="4171528" y="3309004"/>
            <a:ext cx="5441773" cy="5215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¿Para qué se usará este programa?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DB40C41-2623-414A-8BA1-D24C8E6A4EB0}"/>
              </a:ext>
            </a:extLst>
          </p:cNvPr>
          <p:cNvSpPr txBox="1">
            <a:spLocks/>
          </p:cNvSpPr>
          <p:nvPr/>
        </p:nvSpPr>
        <p:spPr>
          <a:xfrm>
            <a:off x="4173656" y="3854944"/>
            <a:ext cx="6950146" cy="885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Cuáles son los problemas que esperas que se resuelvan con este programa?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675738E-8C49-4781-9D7E-EA6EF6EC3BCA}"/>
              </a:ext>
            </a:extLst>
          </p:cNvPr>
          <p:cNvSpPr txBox="1">
            <a:spLocks/>
          </p:cNvSpPr>
          <p:nvPr/>
        </p:nvSpPr>
        <p:spPr>
          <a:xfrm>
            <a:off x="4171528" y="4637901"/>
            <a:ext cx="7488065" cy="5215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¿Cómo te imaginas el diseño de la interfaz?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07A951FE-0DB1-4F39-90E1-99A3199B7791}"/>
              </a:ext>
            </a:extLst>
          </p:cNvPr>
          <p:cNvSpPr txBox="1">
            <a:spLocks/>
          </p:cNvSpPr>
          <p:nvPr/>
        </p:nvSpPr>
        <p:spPr>
          <a:xfrm>
            <a:off x="4171528" y="5158532"/>
            <a:ext cx="7178776" cy="5215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Especificaciones de los dispositivos usuario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AA7798B5-9283-4CD5-880B-BF0667D547D5}"/>
              </a:ext>
            </a:extLst>
          </p:cNvPr>
          <p:cNvSpPr txBox="1">
            <a:spLocks/>
          </p:cNvSpPr>
          <p:nvPr/>
        </p:nvSpPr>
        <p:spPr>
          <a:xfrm>
            <a:off x="4171528" y="5680109"/>
            <a:ext cx="7178776" cy="7915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Hacer diagramas, y preguntar si le gustan al usuario</a:t>
            </a:r>
          </a:p>
        </p:txBody>
      </p:sp>
    </p:spTree>
    <p:extLst>
      <p:ext uri="{BB962C8B-B14F-4D97-AF65-F5344CB8AC3E}">
        <p14:creationId xmlns:p14="http://schemas.microsoft.com/office/powerpoint/2010/main" val="8082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A1E4C-A8D0-43A3-AAB9-164DB902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97" y="-104024"/>
            <a:ext cx="10266615" cy="1325562"/>
          </a:xfrm>
        </p:spPr>
        <p:txBody>
          <a:bodyPr/>
          <a:lstStyle/>
          <a:p>
            <a:r>
              <a:rPr lang="es-MX" dirty="0"/>
              <a:t>Metodología de solución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060993E-A271-47B4-BFEC-A7349D0DC7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4555" y="1327434"/>
            <a:ext cx="9168891" cy="4812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2.- Elaborar bocetos de prueba y presentarlos</a:t>
            </a:r>
            <a:endParaRPr lang="es-MX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9527D64-39FB-4088-BE6A-D6644392517D}"/>
              </a:ext>
            </a:extLst>
          </p:cNvPr>
          <p:cNvSpPr txBox="1">
            <a:spLocks/>
          </p:cNvSpPr>
          <p:nvPr/>
        </p:nvSpPr>
        <p:spPr>
          <a:xfrm>
            <a:off x="687897" y="1852445"/>
            <a:ext cx="6191075" cy="315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En cuanto a desarrollo en escritorio:</a:t>
            </a:r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FE174-3AC9-404D-869B-486841FD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661" y="2429921"/>
            <a:ext cx="2584596" cy="2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ux Logo : significado del logotipo, png, vector">
            <a:extLst>
              <a:ext uri="{FF2B5EF4-FFF2-40B4-BE49-F238E27FC236}">
                <a16:creationId xmlns:a16="http://schemas.microsoft.com/office/drawing/2014/main" id="{6F3791B9-CD08-4588-906E-BFF187C5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1" y="4821694"/>
            <a:ext cx="3277303" cy="18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6" descr="Apple Logo : significado del logotipo, png, vector">
            <a:extLst>
              <a:ext uri="{FF2B5EF4-FFF2-40B4-BE49-F238E27FC236}">
                <a16:creationId xmlns:a16="http://schemas.microsoft.com/office/drawing/2014/main" id="{121D707B-9D07-4595-BA16-D833458482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18" descr="Apple Logo : significado del logotipo, png, vector">
            <a:extLst>
              <a:ext uri="{FF2B5EF4-FFF2-40B4-BE49-F238E27FC236}">
                <a16:creationId xmlns:a16="http://schemas.microsoft.com/office/drawing/2014/main" id="{24CA9634-2239-436C-9DB0-8E8BA0E60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68" name="Picture 20" descr="Historia de Apple: la marca de un visionario - Tentulogo">
            <a:extLst>
              <a:ext uri="{FF2B5EF4-FFF2-40B4-BE49-F238E27FC236}">
                <a16:creationId xmlns:a16="http://schemas.microsoft.com/office/drawing/2014/main" id="{33FF4FC9-C08D-403C-978B-657806DDC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3" t="19502" r="31876" b="21169"/>
          <a:stretch/>
        </p:blipFill>
        <p:spPr bwMode="auto">
          <a:xfrm>
            <a:off x="2524966" y="3061557"/>
            <a:ext cx="1775670" cy="19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BEABD320-68DB-4E50-8D22-65060AD43E60}"/>
              </a:ext>
            </a:extLst>
          </p:cNvPr>
          <p:cNvSpPr/>
          <p:nvPr/>
        </p:nvSpPr>
        <p:spPr>
          <a:xfrm>
            <a:off x="4509055" y="2429921"/>
            <a:ext cx="671635" cy="41302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D564941-CC4B-45B9-B1F6-9F7389D9CE91}"/>
              </a:ext>
            </a:extLst>
          </p:cNvPr>
          <p:cNvSpPr txBox="1">
            <a:spLocks/>
          </p:cNvSpPr>
          <p:nvPr/>
        </p:nvSpPr>
        <p:spPr>
          <a:xfrm>
            <a:off x="5025824" y="2726298"/>
            <a:ext cx="6887361" cy="376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Lenguajes de programación que utilizaremos: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Java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C#, C/C++</a:t>
            </a: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Swift, JavaScript</a:t>
            </a:r>
          </a:p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Tecnologías a nuestra posibilidad para construir el programa: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Electron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FCM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Notifications</a:t>
            </a:r>
            <a:endParaRPr lang="es-MX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IDE: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Code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B5D0F751-6D50-4C22-ACA2-25A293C6CC53}"/>
              </a:ext>
            </a:extLst>
          </p:cNvPr>
          <p:cNvSpPr txBox="1">
            <a:spLocks/>
          </p:cNvSpPr>
          <p:nvPr/>
        </p:nvSpPr>
        <p:spPr>
          <a:xfrm>
            <a:off x="528506" y="451484"/>
            <a:ext cx="10192624" cy="315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En cuanto a desarrollo móvil:</a:t>
            </a:r>
            <a:endParaRPr lang="es-MX" dirty="0"/>
          </a:p>
        </p:txBody>
      </p:sp>
      <p:pic>
        <p:nvPicPr>
          <p:cNvPr id="3074" name="Picture 2" descr="iOS: noticias y novedades del sistema operativo">
            <a:extLst>
              <a:ext uri="{FF2B5EF4-FFF2-40B4-BE49-F238E27FC236}">
                <a16:creationId xmlns:a16="http://schemas.microsoft.com/office/drawing/2014/main" id="{6C75FB3B-1B61-4822-9F2E-50F1E90AA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t="6240" r="7626" b="5845"/>
          <a:stretch/>
        </p:blipFill>
        <p:spPr bwMode="auto">
          <a:xfrm>
            <a:off x="352338" y="1767305"/>
            <a:ext cx="2994869" cy="142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646E30-0BFA-4B47-AB19-4448B141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99" y="3670184"/>
            <a:ext cx="2135030" cy="253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04659E0D-54B4-4A8F-A425-0A57FF760330}"/>
              </a:ext>
            </a:extLst>
          </p:cNvPr>
          <p:cNvSpPr/>
          <p:nvPr/>
        </p:nvSpPr>
        <p:spPr>
          <a:xfrm>
            <a:off x="3691156" y="973123"/>
            <a:ext cx="503339" cy="55535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89B8D27-D7A0-4794-AB36-63129823890E}"/>
              </a:ext>
            </a:extLst>
          </p:cNvPr>
          <p:cNvSpPr txBox="1">
            <a:spLocks/>
          </p:cNvSpPr>
          <p:nvPr/>
        </p:nvSpPr>
        <p:spPr>
          <a:xfrm>
            <a:off x="4328720" y="1866488"/>
            <a:ext cx="6887361" cy="376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Lenguajes de programación que utilizaremos: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Java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Kotlin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Objective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-C, Swift, JavaScript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Tecnologías a nuestra posibilidad para construir el programa: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React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Native,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Redux</a:t>
            </a: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FCM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Notifications</a:t>
            </a:r>
            <a:endParaRPr lang="es-MX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IDE: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Code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53EDA87D-9BD8-4B69-8893-EFCBF1ADDC3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9174" y="495300"/>
            <a:ext cx="10267426" cy="568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En cuanto a creación de servidores:</a:t>
            </a:r>
            <a:endParaRPr lang="es-MX" dirty="0"/>
          </a:p>
        </p:txBody>
      </p:sp>
      <p:pic>
        <p:nvPicPr>
          <p:cNvPr id="4098" name="Picture 2" descr="Cómo los cambios en la sala de servidores podrían comprometer su sistema de  supresión - Infoteknico">
            <a:extLst>
              <a:ext uri="{FF2B5EF4-FFF2-40B4-BE49-F238E27FC236}">
                <a16:creationId xmlns:a16="http://schemas.microsoft.com/office/drawing/2014/main" id="{166B4FA7-AF57-4F69-9544-6963C579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9" y="1822643"/>
            <a:ext cx="3626489" cy="20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é es un Servidor Web: Definición Completa (Paso a Paso)">
            <a:extLst>
              <a:ext uri="{FF2B5EF4-FFF2-40B4-BE49-F238E27FC236}">
                <a16:creationId xmlns:a16="http://schemas.microsoft.com/office/drawing/2014/main" id="{68C43C65-BCE6-4EEA-823E-C289D7D1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0" y="4077808"/>
            <a:ext cx="3379288" cy="25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AAD3BC93-FE6A-4EB3-A8E8-D3C658033FD1}"/>
              </a:ext>
            </a:extLst>
          </p:cNvPr>
          <p:cNvSpPr/>
          <p:nvPr/>
        </p:nvSpPr>
        <p:spPr>
          <a:xfrm>
            <a:off x="4520725" y="1034042"/>
            <a:ext cx="794759" cy="55120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7B3E8475-26D4-43B6-B9B4-8988CE957DCC}"/>
              </a:ext>
            </a:extLst>
          </p:cNvPr>
          <p:cNvSpPr txBox="1">
            <a:spLocks/>
          </p:cNvSpPr>
          <p:nvPr/>
        </p:nvSpPr>
        <p:spPr>
          <a:xfrm>
            <a:off x="5157664" y="1578260"/>
            <a:ext cx="6001894" cy="45063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Lenguajes de programación que utilizaremos: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PHP, MySQL</a:t>
            </a:r>
          </a:p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Servicios necesarios: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HTTP, HTTPS, FTB, Bases de datos, etc.</a:t>
            </a:r>
          </a:p>
          <a:p>
            <a:pPr algn="l"/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Tecnologías a nuestra posibilidad para construir el programa: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XAMPP Apache</a:t>
            </a:r>
          </a:p>
          <a:p>
            <a:pPr algn="l"/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IDE: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MX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Code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323025C3-E353-4026-9BB9-20F770AF3D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9508" y="369116"/>
            <a:ext cx="10427515" cy="6199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En cuanto a presentación del boceto:</a:t>
            </a:r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59A649-3774-4CD5-836B-BE0B826625FA}"/>
              </a:ext>
            </a:extLst>
          </p:cNvPr>
          <p:cNvSpPr/>
          <p:nvPr/>
        </p:nvSpPr>
        <p:spPr>
          <a:xfrm>
            <a:off x="1228288" y="1124125"/>
            <a:ext cx="2038525" cy="10318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Elaborar </a:t>
            </a:r>
            <a:r>
              <a:rPr lang="es-MX" sz="1600" dirty="0" err="1">
                <a:solidFill>
                  <a:schemeClr val="bg1"/>
                </a:solidFill>
              </a:rPr>
              <a:t>n°</a:t>
            </a:r>
            <a:r>
              <a:rPr lang="es-MX" sz="1600" dirty="0">
                <a:solidFill>
                  <a:schemeClr val="bg1"/>
                </a:solidFill>
              </a:rPr>
              <a:t> boceto contemplando requerimientos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7288AC-4F2B-42C6-B87C-3BF6C01E6512}"/>
              </a:ext>
            </a:extLst>
          </p:cNvPr>
          <p:cNvSpPr/>
          <p:nvPr/>
        </p:nvSpPr>
        <p:spPr>
          <a:xfrm>
            <a:off x="1333149" y="2726422"/>
            <a:ext cx="1887523" cy="1174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Presentar boceto al cliente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1042A44-E45C-4392-BF4B-9FE2A59E1E8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247551" y="2155970"/>
            <a:ext cx="0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0ED2BEA-2867-4DD7-B8F7-BED369B9CAC1}"/>
              </a:ext>
            </a:extLst>
          </p:cNvPr>
          <p:cNvSpPr/>
          <p:nvPr/>
        </p:nvSpPr>
        <p:spPr>
          <a:xfrm>
            <a:off x="907407" y="4521667"/>
            <a:ext cx="2739008" cy="440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¿Este boceto ha gustado completamente al cliente?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10BA83F-916A-4B72-87A6-2627E9604B69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276910" y="5083728"/>
            <a:ext cx="0" cy="61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8508A94-3774-4D61-9A7D-52ADB714EEDE}"/>
              </a:ext>
            </a:extLst>
          </p:cNvPr>
          <p:cNvSpPr/>
          <p:nvPr/>
        </p:nvSpPr>
        <p:spPr>
          <a:xfrm>
            <a:off x="1067846" y="5696126"/>
            <a:ext cx="2418127" cy="578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El </a:t>
            </a:r>
            <a:r>
              <a:rPr lang="es-MX" sz="1600" dirty="0" err="1">
                <a:solidFill>
                  <a:schemeClr val="bg1"/>
                </a:solidFill>
              </a:rPr>
              <a:t>n°</a:t>
            </a:r>
            <a:r>
              <a:rPr lang="es-MX" sz="1600" dirty="0">
                <a:solidFill>
                  <a:schemeClr val="bg1"/>
                </a:solidFill>
              </a:rPr>
              <a:t> boceto ya es la versión final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E7FE670-4170-4B9E-ABB9-B82CCCF6F11E}"/>
              </a:ext>
            </a:extLst>
          </p:cNvPr>
          <p:cNvSpPr txBox="1"/>
          <p:nvPr/>
        </p:nvSpPr>
        <p:spPr>
          <a:xfrm>
            <a:off x="2276910" y="5217952"/>
            <a:ext cx="536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Sí</a:t>
            </a:r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B94BD2F4-0F30-4C17-A30B-E68EC17974C0}"/>
              </a:ext>
            </a:extLst>
          </p:cNvPr>
          <p:cNvCxnSpPr>
            <a:cxnSpLocks/>
            <a:stCxn id="19" idx="3"/>
            <a:endCxn id="5" idx="3"/>
          </p:cNvCxnSpPr>
          <p:nvPr/>
        </p:nvCxnSpPr>
        <p:spPr>
          <a:xfrm flipH="1" flipV="1">
            <a:off x="3266813" y="1640048"/>
            <a:ext cx="379602" cy="3101832"/>
          </a:xfrm>
          <a:prstGeom prst="bentConnector3">
            <a:avLst>
              <a:gd name="adj1" fmla="val -6022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F593B7D-9D81-42DD-897A-D7F977FD9827}"/>
              </a:ext>
            </a:extLst>
          </p:cNvPr>
          <p:cNvSpPr txBox="1"/>
          <p:nvPr/>
        </p:nvSpPr>
        <p:spPr>
          <a:xfrm>
            <a:off x="3912764" y="4521667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No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7140AD6-AB34-46F4-AAD1-5AFABB774CCF}"/>
              </a:ext>
            </a:extLst>
          </p:cNvPr>
          <p:cNvSpPr/>
          <p:nvPr/>
        </p:nvSpPr>
        <p:spPr>
          <a:xfrm>
            <a:off x="3448573" y="2797733"/>
            <a:ext cx="2038525" cy="9563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</a:rPr>
              <a:t>Hacer preguntas para alcanzar la versión final</a:t>
            </a: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0D9AF300-67DE-453F-ACE9-30D83C74DCAB}"/>
              </a:ext>
            </a:extLst>
          </p:cNvPr>
          <p:cNvSpPr txBox="1">
            <a:spLocks/>
          </p:cNvSpPr>
          <p:nvPr/>
        </p:nvSpPr>
        <p:spPr>
          <a:xfrm>
            <a:off x="5753447" y="1678848"/>
            <a:ext cx="5234731" cy="4092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/>
              <a:t>Preguntas para alcanzar versión final:</a:t>
            </a:r>
            <a:br>
              <a:rPr lang="es-MX" dirty="0"/>
            </a:br>
            <a:endParaRPr lang="es-MX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¿Qué es lo que esperabas, y este programa no tuvo?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¿Qué es lo que te gustaría que tuviese este nuevo boceto?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¿El diseño te agrada o te disgusta?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¿Tienes alguna otra idea que se te haya ocurrido?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Hacer diagramas, y preguntar si le gustan al usuario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8DCDA75-27A7-40D8-8E34-0604C2BF803B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2276911" y="3900881"/>
            <a:ext cx="0" cy="62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2BE46A9A-0626-46D1-BE63-7E461EE5D133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5400000" flipH="1" flipV="1">
            <a:off x="5859882" y="286803"/>
            <a:ext cx="1118885" cy="3902977"/>
          </a:xfrm>
          <a:prstGeom prst="bentConnector3">
            <a:avLst>
              <a:gd name="adj1" fmla="val 12043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95B59C12-C0DF-4E70-998F-3CBB465201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4216" y="551575"/>
            <a:ext cx="10293292" cy="598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En cuanto a presentación del boceto: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29B30B7-48FF-4EAA-9215-568088637802}"/>
              </a:ext>
            </a:extLst>
          </p:cNvPr>
          <p:cNvSpPr txBox="1">
            <a:spLocks/>
          </p:cNvSpPr>
          <p:nvPr/>
        </p:nvSpPr>
        <p:spPr>
          <a:xfrm>
            <a:off x="824216" y="1116786"/>
            <a:ext cx="9364911" cy="35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/>
              <a:t>El tiempo requerido para llegar a la versión final dependerá de muchos factores, entre ellos: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122" name="Picture 2" descr="Decálogo para gestionar de forma efectiva el tiempo en el trabajo -  Cepymenews">
            <a:extLst>
              <a:ext uri="{FF2B5EF4-FFF2-40B4-BE49-F238E27FC236}">
                <a16:creationId xmlns:a16="http://schemas.microsoft.com/office/drawing/2014/main" id="{B77B27DA-35A1-4B95-B5C2-5BF235BA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5644"/>
            <a:ext cx="4853027" cy="25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524EA4DF-B721-4213-9EFC-3C2D8CC513E6}"/>
              </a:ext>
            </a:extLst>
          </p:cNvPr>
          <p:cNvSpPr txBox="1">
            <a:spLocks/>
          </p:cNvSpPr>
          <p:nvPr/>
        </p:nvSpPr>
        <p:spPr>
          <a:xfrm>
            <a:off x="610993" y="2601637"/>
            <a:ext cx="5234731" cy="35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Tiempo de trabajo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Cantidad de bocetos de prueba hechos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Tiempo utilizado en </a:t>
            </a:r>
            <a:r>
              <a:rPr lang="es-MX" i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Testing</a:t>
            </a:r>
            <a:endParaRPr lang="es-MX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Errores o bugs encontrados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Cambios en los requerimientos del software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14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A6145E-18BF-4CFF-93B5-14ECA308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96" y="-109159"/>
            <a:ext cx="9691687" cy="1325563"/>
          </a:xfrm>
        </p:spPr>
        <p:txBody>
          <a:bodyPr/>
          <a:lstStyle/>
          <a:p>
            <a:r>
              <a:rPr lang="es-MX" dirty="0"/>
              <a:t>Metodología de solución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A395BDA-BAED-4BFC-9147-18ED607C16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1096" y="1359016"/>
            <a:ext cx="10233925" cy="4697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3.- Preparar todo para versión de producción y notificar sobre información de contacto</a:t>
            </a:r>
            <a:endParaRPr lang="es-MX" dirty="0"/>
          </a:p>
        </p:txBody>
      </p:sp>
      <p:pic>
        <p:nvPicPr>
          <p:cNvPr id="7170" name="Picture 2" descr="How to Upload App to Google Play Store in Simple 8 Steps – Submit App to Google  Play">
            <a:extLst>
              <a:ext uri="{FF2B5EF4-FFF2-40B4-BE49-F238E27FC236}">
                <a16:creationId xmlns:a16="http://schemas.microsoft.com/office/drawing/2014/main" id="{9582990D-A521-400B-A717-B0E64441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r="13714"/>
          <a:stretch/>
        </p:blipFill>
        <p:spPr bwMode="auto">
          <a:xfrm>
            <a:off x="839543" y="2818701"/>
            <a:ext cx="3533362" cy="338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C9A2FB20-41E2-46DC-BCCB-860ED4DBA464}"/>
              </a:ext>
            </a:extLst>
          </p:cNvPr>
          <p:cNvSpPr txBox="1">
            <a:spLocks/>
          </p:cNvSpPr>
          <p:nvPr/>
        </p:nvSpPr>
        <p:spPr>
          <a:xfrm>
            <a:off x="4843332" y="2533271"/>
            <a:ext cx="5853869" cy="4697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Cambiar variables necesarias para producción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Verificar que se hayan seguido buenas prácticas de desarrollo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Crear la versión de producto final que estará en los dispositivos de los usuarios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Comprobar si funciona con propios celulares o computadores (emulados o físicos)</a:t>
            </a:r>
            <a:endParaRPr lang="es-MX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SEAR a OTRA PERSONA teniendo pareja es normal? - Explicación psicológica">
            <a:extLst>
              <a:ext uri="{FF2B5EF4-FFF2-40B4-BE49-F238E27FC236}">
                <a16:creationId xmlns:a16="http://schemas.microsoft.com/office/drawing/2014/main" id="{16B8A3CF-9515-48A2-A28D-7B7B2A7D36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7" y="2072368"/>
            <a:ext cx="4195730" cy="279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4E5236A-87E8-4762-8659-40B0D94C4409}"/>
              </a:ext>
            </a:extLst>
          </p:cNvPr>
          <p:cNvSpPr txBox="1">
            <a:spLocks/>
          </p:cNvSpPr>
          <p:nvPr/>
        </p:nvSpPr>
        <p:spPr>
          <a:xfrm>
            <a:off x="531390" y="2072368"/>
            <a:ext cx="5853869" cy="4697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/>
              <a:t>Explicar el funcionamiento completo del programa, ya sea con exposición o con un manual de usuario.</a:t>
            </a:r>
          </a:p>
          <a:p>
            <a:pPr algn="l"/>
            <a:endParaRPr lang="es-MX" dirty="0"/>
          </a:p>
          <a:p>
            <a:pPr algn="l"/>
            <a:r>
              <a:rPr lang="es-MX" dirty="0"/>
              <a:t>Es importante proporcionar información de contacto, en caso de errores detectados.</a:t>
            </a:r>
          </a:p>
        </p:txBody>
      </p:sp>
    </p:spTree>
    <p:extLst>
      <p:ext uri="{BB962C8B-B14F-4D97-AF65-F5344CB8AC3E}">
        <p14:creationId xmlns:p14="http://schemas.microsoft.com/office/powerpoint/2010/main" val="175344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DC706-6A51-4C73-913D-AC687EE9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15082"/>
            <a:ext cx="10216281" cy="1325562"/>
          </a:xfrm>
        </p:spPr>
        <p:txBody>
          <a:bodyPr/>
          <a:lstStyle/>
          <a:p>
            <a:r>
              <a:rPr lang="es-MX" dirty="0"/>
              <a:t>¿A quiénes buscamos ayudar?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D4F2A5-1B86-4D52-8F86-5335D127C3CE}"/>
              </a:ext>
            </a:extLst>
          </p:cNvPr>
          <p:cNvSpPr txBox="1"/>
          <p:nvPr/>
        </p:nvSpPr>
        <p:spPr>
          <a:xfrm>
            <a:off x="484466" y="1585086"/>
            <a:ext cx="9984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Principalmente a toda persona e industria las cuales </a:t>
            </a:r>
            <a:r>
              <a:rPr lang="es-MX" sz="2000" b="1" dirty="0"/>
              <a:t>no estén digitalizadas </a:t>
            </a:r>
            <a:r>
              <a:rPr lang="es-MX" sz="2000" dirty="0"/>
              <a:t>y sigan haciendo su trabajo de forma manual, donde gracias a un software sea más fácil de gestionar distintas áreas en el ámbito laboral.</a:t>
            </a:r>
          </a:p>
        </p:txBody>
      </p:sp>
      <p:pic>
        <p:nvPicPr>
          <p:cNvPr id="9218" name="Picture 2" descr="3 razones por las cuales las personas dejan sus negocios">
            <a:extLst>
              <a:ext uri="{FF2B5EF4-FFF2-40B4-BE49-F238E27FC236}">
                <a16:creationId xmlns:a16="http://schemas.microsoft.com/office/drawing/2014/main" id="{B9181F23-DD1E-4688-B4AC-1C30CAAC2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9866" r="7589"/>
          <a:stretch/>
        </p:blipFill>
        <p:spPr bwMode="auto">
          <a:xfrm>
            <a:off x="167781" y="3244418"/>
            <a:ext cx="3531766" cy="22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10AA8A6-56D6-4A53-809F-5D9A54217993}"/>
              </a:ext>
            </a:extLst>
          </p:cNvPr>
          <p:cNvSpPr txBox="1"/>
          <p:nvPr/>
        </p:nvSpPr>
        <p:spPr>
          <a:xfrm>
            <a:off x="853881" y="566256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Pequeños negocios</a:t>
            </a:r>
          </a:p>
        </p:txBody>
      </p:sp>
      <p:pic>
        <p:nvPicPr>
          <p:cNvPr id="9220" name="Picture 4" descr="Software para empresas, cómo gestionarla día a día">
            <a:extLst>
              <a:ext uri="{FF2B5EF4-FFF2-40B4-BE49-F238E27FC236}">
                <a16:creationId xmlns:a16="http://schemas.microsoft.com/office/drawing/2014/main" id="{1EAAAB97-30EA-451C-8D39-565B7ABC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99" y="3244418"/>
            <a:ext cx="3437985" cy="22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D4CA86D-62EC-480A-9F09-8D4309BF6166}"/>
              </a:ext>
            </a:extLst>
          </p:cNvPr>
          <p:cNvSpPr txBox="1"/>
          <p:nvPr/>
        </p:nvSpPr>
        <p:spPr>
          <a:xfrm>
            <a:off x="4755510" y="566256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Grandes empresas</a:t>
            </a:r>
          </a:p>
        </p:txBody>
      </p:sp>
      <p:pic>
        <p:nvPicPr>
          <p:cNvPr id="9224" name="Picture 8" descr="Cómo ser un trabajador independiente exitoso? | j4pro">
            <a:extLst>
              <a:ext uri="{FF2B5EF4-FFF2-40B4-BE49-F238E27FC236}">
                <a16:creationId xmlns:a16="http://schemas.microsoft.com/office/drawing/2014/main" id="{A2DA7EBE-A288-40A4-9BF1-1D0A27BE9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6734" r="14836" b="7982"/>
          <a:stretch/>
        </p:blipFill>
        <p:spPr bwMode="auto">
          <a:xfrm>
            <a:off x="8116350" y="3285246"/>
            <a:ext cx="3002840" cy="22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2C635F1-F058-417A-A1AA-78498C05C872}"/>
              </a:ext>
            </a:extLst>
          </p:cNvPr>
          <p:cNvSpPr txBox="1"/>
          <p:nvPr/>
        </p:nvSpPr>
        <p:spPr>
          <a:xfrm>
            <a:off x="8273539" y="5637402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Personas independientes</a:t>
            </a:r>
          </a:p>
        </p:txBody>
      </p:sp>
    </p:spTree>
    <p:extLst>
      <p:ext uri="{BB962C8B-B14F-4D97-AF65-F5344CB8AC3E}">
        <p14:creationId xmlns:p14="http://schemas.microsoft.com/office/powerpoint/2010/main" val="28399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F0510-72D5-428B-9DC6-6C4BC5E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08" y="357371"/>
            <a:ext cx="10262812" cy="1325562"/>
          </a:xfrm>
        </p:spPr>
        <p:txBody>
          <a:bodyPr/>
          <a:lstStyle/>
          <a:p>
            <a:r>
              <a:rPr lang="es-MX" dirty="0"/>
              <a:t>¿Por qué sería malo digitalizar tu negocio?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C7CF230-2F35-4FF0-AF73-08C7CE352A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7229" y="2378075"/>
            <a:ext cx="4404278" cy="447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 requiere un conocimiento previo para su uso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Necesitan constante mantenimiento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Ocasionan otro tipo de gastos (electricidad, componentes electrónicos, etc.)</a:t>
            </a:r>
          </a:p>
        </p:txBody>
      </p:sp>
      <p:pic>
        <p:nvPicPr>
          <p:cNvPr id="10242" name="Picture 2" descr="Selección del Software de Mantenimiento - Bestechnology Group">
            <a:extLst>
              <a:ext uri="{FF2B5EF4-FFF2-40B4-BE49-F238E27FC236}">
                <a16:creationId xmlns:a16="http://schemas.microsoft.com/office/drawing/2014/main" id="{55D974A9-47D4-467A-B778-79372F1F4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t="15930" r="9903" b="11572"/>
          <a:stretch/>
        </p:blipFill>
        <p:spPr bwMode="auto">
          <a:xfrm>
            <a:off x="8061764" y="2704358"/>
            <a:ext cx="3053649" cy="22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l Conocimiento Necesario - Altagerencia">
            <a:extLst>
              <a:ext uri="{FF2B5EF4-FFF2-40B4-BE49-F238E27FC236}">
                <a16:creationId xmlns:a16="http://schemas.microsoft.com/office/drawing/2014/main" id="{99E077F9-DC97-47CF-9B4C-77A6E581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0" y="1422921"/>
            <a:ext cx="2135729" cy="256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AGAS MUCHO DE LUZ? SIGUE ESTOS CONSEJOS PARA REDUCIR TU CONSUMO">
            <a:extLst>
              <a:ext uri="{FF2B5EF4-FFF2-40B4-BE49-F238E27FC236}">
                <a16:creationId xmlns:a16="http://schemas.microsoft.com/office/drawing/2014/main" id="{6BDEA6AE-2C4F-41AD-A7A7-C7393DBB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58" y="4599413"/>
            <a:ext cx="2901554" cy="19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EF92F-6C62-4C7D-8329-899CA074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36" y="458039"/>
            <a:ext cx="9692640" cy="1017872"/>
          </a:xfrm>
        </p:spPr>
        <p:txBody>
          <a:bodyPr/>
          <a:lstStyle/>
          <a:p>
            <a:r>
              <a:rPr lang="es-MX" dirty="0"/>
              <a:t>¿Qué es el software?</a:t>
            </a:r>
          </a:p>
        </p:txBody>
      </p:sp>
      <p:pic>
        <p:nvPicPr>
          <p:cNvPr id="1026" name="Picture 2" descr="Por qué el software conquistó al mundo? - Forbes Colombia">
            <a:extLst>
              <a:ext uri="{FF2B5EF4-FFF2-40B4-BE49-F238E27FC236}">
                <a16:creationId xmlns:a16="http://schemas.microsoft.com/office/drawing/2014/main" id="{7E097DBD-1B03-46E2-A401-887207341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6" y="2617364"/>
            <a:ext cx="5020872" cy="333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AC59D86-C212-46E5-B1D9-BAE7F7CC30F3}"/>
              </a:ext>
            </a:extLst>
          </p:cNvPr>
          <p:cNvSpPr txBox="1"/>
          <p:nvPr/>
        </p:nvSpPr>
        <p:spPr>
          <a:xfrm>
            <a:off x="6538445" y="3429000"/>
            <a:ext cx="436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Son los programas y rutinas que permiten</a:t>
            </a:r>
            <a:br>
              <a:rPr lang="es-MX" sz="2400" dirty="0"/>
            </a:br>
            <a:r>
              <a:rPr lang="es-MX" sz="2400" dirty="0"/>
              <a:t>a una computadora realizar alguna tarea</a:t>
            </a:r>
          </a:p>
        </p:txBody>
      </p:sp>
    </p:spTree>
    <p:extLst>
      <p:ext uri="{BB962C8B-B14F-4D97-AF65-F5344CB8AC3E}">
        <p14:creationId xmlns:p14="http://schemas.microsoft.com/office/powerpoint/2010/main" val="114678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0791907-0AFF-4997-85BD-F04231B3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365125"/>
            <a:ext cx="10223500" cy="1325563"/>
          </a:xfrm>
        </p:spPr>
        <p:txBody>
          <a:bodyPr/>
          <a:lstStyle/>
          <a:p>
            <a:r>
              <a:rPr lang="es-MX" dirty="0"/>
              <a:t>¿Por qué es bueno digitalizar tu negocio?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350ACD1-1B1A-4C0D-8D8E-E180AD687B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0330" y="2461965"/>
            <a:ext cx="5553512" cy="447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4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Permiten ahorrar tiempo y dinero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Mejoran la gestión del negocio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Simplifican los procesos administrativos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Mejoran la disponibilidad de acceso a la información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Reducen la cantidad de papel</a:t>
            </a:r>
          </a:p>
        </p:txBody>
      </p:sp>
      <p:pic>
        <p:nvPicPr>
          <p:cNvPr id="11266" name="Picture 2" descr="Cómo medir la eficiencia de horario en call centers - Omnia WFM">
            <a:extLst>
              <a:ext uri="{FF2B5EF4-FFF2-40B4-BE49-F238E27FC236}">
                <a16:creationId xmlns:a16="http://schemas.microsoft.com/office/drawing/2014/main" id="{FE738937-36BD-43B1-867E-C6955C8CA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9812" r="34366" b="11462"/>
          <a:stretch/>
        </p:blipFill>
        <p:spPr bwMode="auto">
          <a:xfrm>
            <a:off x="402672" y="1975402"/>
            <a:ext cx="2139194" cy="20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0F23F48-BE65-4D35-9B36-2AFE1149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26" y="2835670"/>
            <a:ext cx="2655543" cy="18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escubre una nueva forma de reducir el papeleo en la oficina | Capital  Humano">
            <a:extLst>
              <a:ext uri="{FF2B5EF4-FFF2-40B4-BE49-F238E27FC236}">
                <a16:creationId xmlns:a16="http://schemas.microsoft.com/office/drawing/2014/main" id="{885FD013-71D7-4193-9250-689B1820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5" y="4873784"/>
            <a:ext cx="2720073" cy="16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8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13F73-058A-4F8B-A473-5EB7B645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32" y="365760"/>
            <a:ext cx="10140780" cy="1325562"/>
          </a:xfrm>
        </p:spPr>
        <p:txBody>
          <a:bodyPr/>
          <a:lstStyle/>
          <a:p>
            <a:r>
              <a:rPr lang="es-MX" dirty="0"/>
              <a:t>Casos de éxito donde se comprueba nuestra solución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BB9D497-DB1C-439F-8EC6-594D4E70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90" y="2140503"/>
            <a:ext cx="6829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735861-EEC7-4C07-B52F-9320711B914B}"/>
              </a:ext>
            </a:extLst>
          </p:cNvPr>
          <p:cNvSpPr txBox="1"/>
          <p:nvPr/>
        </p:nvSpPr>
        <p:spPr>
          <a:xfrm>
            <a:off x="2817417" y="5921686"/>
            <a:ext cx="6133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Evolución del movimiento del software con el pasar de los años</a:t>
            </a:r>
          </a:p>
        </p:txBody>
      </p:sp>
    </p:spTree>
    <p:extLst>
      <p:ext uri="{BB962C8B-B14F-4D97-AF65-F5344CB8AC3E}">
        <p14:creationId xmlns:p14="http://schemas.microsoft.com/office/powerpoint/2010/main" val="358966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ED59280-DB6A-401A-9196-D234BABF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36" y="1677798"/>
            <a:ext cx="5118195" cy="4351338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C6C8121-70F1-43A2-B3E6-E949D0C0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3" y="247679"/>
            <a:ext cx="10280650" cy="1325563"/>
          </a:xfrm>
        </p:spPr>
        <p:txBody>
          <a:bodyPr/>
          <a:lstStyle/>
          <a:p>
            <a:r>
              <a:rPr lang="es-MX" dirty="0"/>
              <a:t>Casos de éxito donde se comprueba nuestra solución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10B64B5-F972-45C6-9445-CFE8BC66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69" y="2272809"/>
            <a:ext cx="6309474" cy="31613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5AA2E27-32D3-446B-87BD-13FA01843901}"/>
              </a:ext>
            </a:extLst>
          </p:cNvPr>
          <p:cNvSpPr txBox="1"/>
          <p:nvPr/>
        </p:nvSpPr>
        <p:spPr>
          <a:xfrm>
            <a:off x="414807" y="6125099"/>
            <a:ext cx="4992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Programa de administración que agiliza</a:t>
            </a:r>
            <a:br>
              <a:rPr lang="es-MX" sz="1600" dirty="0"/>
            </a:br>
            <a:r>
              <a:rPr lang="es-MX" sz="1600" dirty="0"/>
              <a:t>procesos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D6C98F-8D05-4B3F-A673-07E383644C00}"/>
              </a:ext>
            </a:extLst>
          </p:cNvPr>
          <p:cNvSpPr txBox="1"/>
          <p:nvPr/>
        </p:nvSpPr>
        <p:spPr>
          <a:xfrm>
            <a:off x="6722071" y="6025546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/>
              <a:t>Sitio web para rápido acceso a la información</a:t>
            </a:r>
            <a:br>
              <a:rPr lang="es-MX" sz="1600" dirty="0"/>
            </a:br>
            <a:r>
              <a:rPr lang="es-MX" sz="1600" dirty="0"/>
              <a:t>por parte de los empleados</a:t>
            </a:r>
          </a:p>
        </p:txBody>
      </p:sp>
    </p:spTree>
    <p:extLst>
      <p:ext uri="{BB962C8B-B14F-4D97-AF65-F5344CB8AC3E}">
        <p14:creationId xmlns:p14="http://schemas.microsoft.com/office/powerpoint/2010/main" val="957558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11575-D285-45C0-8E73-D3B7E47D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18" y="147646"/>
            <a:ext cx="10216281" cy="942923"/>
          </a:xfrm>
        </p:spPr>
        <p:txBody>
          <a:bodyPr/>
          <a:lstStyle/>
          <a:p>
            <a:r>
              <a:rPr lang="es-MX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D954B-9D35-44A9-9D22-0108D331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1359016"/>
            <a:ext cx="10603685" cy="5498983"/>
          </a:xfrm>
        </p:spPr>
        <p:txBody>
          <a:bodyPr>
            <a:normAutofit fontScale="55000" lnSpcReduction="20000"/>
          </a:bodyPr>
          <a:lstStyle/>
          <a:p>
            <a:r>
              <a:rPr lang="es-MX" sz="2000" dirty="0"/>
              <a:t>10 Beneficios al implementar un software contable. (2017, 9 octubre). </a:t>
            </a:r>
            <a:r>
              <a:rPr lang="es-MX" sz="2000" dirty="0" err="1"/>
              <a:t>ClickBalance</a:t>
            </a:r>
            <a:r>
              <a:rPr lang="es-MX" sz="2000" dirty="0"/>
              <a:t>. Recuperado 6 de febrero de 2022, de </a:t>
            </a:r>
            <a:r>
              <a:rPr lang="es-MX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https://clickbalance.com/blog/contabilidad-y-administracion/10-beneficios-al-implementar-un-software-contable-en-tu-empresa/</a:t>
            </a:r>
            <a:endParaRPr lang="es-MX" sz="2000" dirty="0"/>
          </a:p>
          <a:p>
            <a:r>
              <a:rPr lang="es-MX" sz="2000" dirty="0"/>
              <a:t>Agradecimientos especiales por su ayuda a los programadores: Alonso Ramírez Páez, Ángel Gabriel Hernández </a:t>
            </a:r>
            <a:r>
              <a:rPr lang="es-MX" sz="2000" dirty="0" err="1"/>
              <a:t>Hernández</a:t>
            </a:r>
            <a:r>
              <a:rPr lang="es-MX" sz="2000" dirty="0"/>
              <a:t>, etc.</a:t>
            </a:r>
          </a:p>
          <a:p>
            <a:r>
              <a:rPr lang="es-MX" sz="2000" dirty="0" err="1"/>
              <a:t>Endalia</a:t>
            </a:r>
            <a:r>
              <a:rPr lang="es-MX" sz="2000" dirty="0"/>
              <a:t>. (6 de Abril de 2020). 13 tipos de Software de Recursos Humanos para automatizar procesos. Obtenido de 13 tipos de Software de Recursos Humanos para automatizar procesos: https://www.endalia.com/news/automatizar-area-recursos-humanos/</a:t>
            </a:r>
          </a:p>
          <a:p>
            <a:r>
              <a:rPr lang="es-MX" sz="2000" dirty="0" err="1"/>
              <a:t>etecè</a:t>
            </a:r>
            <a:r>
              <a:rPr lang="es-MX" sz="2000" dirty="0"/>
              <a:t>, E. (5 de agosto de 2021). </a:t>
            </a:r>
            <a:r>
              <a:rPr lang="es-MX" sz="2000" dirty="0" err="1"/>
              <a:t>Concepto.de</a:t>
            </a:r>
            <a:r>
              <a:rPr lang="es-MX" sz="2000" dirty="0"/>
              <a:t>. Obtenido de </a:t>
            </a:r>
            <a:r>
              <a:rPr lang="es-MX" sz="2000" dirty="0" err="1"/>
              <a:t>Concepto.de</a:t>
            </a:r>
            <a:r>
              <a:rPr lang="es-MX" sz="2000" dirty="0"/>
              <a:t>: https://concepto.de/base-de-datos/#ixzz7K8pO6O1g</a:t>
            </a:r>
          </a:p>
          <a:p>
            <a:r>
              <a:rPr lang="es-MX" sz="2000" dirty="0" err="1"/>
              <a:t>Fernandez</a:t>
            </a:r>
            <a:r>
              <a:rPr lang="es-MX" sz="2000" dirty="0"/>
              <a:t>, E. (2 de </a:t>
            </a:r>
            <a:r>
              <a:rPr lang="es-MX" sz="2000" dirty="0" err="1"/>
              <a:t>Nobiembre</a:t>
            </a:r>
            <a:r>
              <a:rPr lang="es-MX" sz="2000" dirty="0"/>
              <a:t> de 2020). </a:t>
            </a:r>
            <a:r>
              <a:rPr lang="es-MX" sz="2000" dirty="0" err="1"/>
              <a:t>anfix</a:t>
            </a:r>
            <a:r>
              <a:rPr lang="es-MX" sz="2000" dirty="0"/>
              <a:t> blog. Obtenido de </a:t>
            </a:r>
            <a:r>
              <a:rPr lang="es-MX" sz="2000" dirty="0" err="1"/>
              <a:t>anfix</a:t>
            </a:r>
            <a:r>
              <a:rPr lang="es-MX" sz="2000" dirty="0"/>
              <a:t> blog: https://www.anfix.com/blog/como-hacer-facturas/que-es-una-factura-para-que-sirve</a:t>
            </a:r>
          </a:p>
          <a:p>
            <a:r>
              <a:rPr lang="es-MX" sz="2000" dirty="0"/>
              <a:t>Galán, J. S. (5 de Diciembre de 2018). Economipedia. Obtenido de Economipedia: https://economipedia.com/definiciones/eficiencia.html</a:t>
            </a:r>
          </a:p>
          <a:p>
            <a:r>
              <a:rPr lang="es-MX" sz="2000" dirty="0"/>
              <a:t>Hurtado, A. (2019, 25 abril). Ventajas y desventajas de tener un software contable. Programas de Contabilidad. Recuperado 6 de febrero de 2022, de https://www.programascontabilidad.com/articulos/161-contabilidad-empresas</a:t>
            </a:r>
          </a:p>
          <a:p>
            <a:r>
              <a:rPr lang="es-MX" sz="2000" dirty="0"/>
              <a:t>MARTÍNEZ, J. F. (21 de Febrero de 2017). Blog Seas. Obtenido de Blog seas: https://www.seas.es/blog/automatizacion/que-es-la-automatizacion/</a:t>
            </a:r>
          </a:p>
          <a:p>
            <a:r>
              <a:rPr lang="es-MX" sz="2000" dirty="0"/>
              <a:t>Mecalux. (2022). ¿Qué es un WMS? Obtenido de ¿Qué es un WMS?: https://www.mecalux.com.mx/manual-almacen/almacen/que-es-un-wms</a:t>
            </a:r>
          </a:p>
          <a:p>
            <a:r>
              <a:rPr lang="es-MX" sz="2000" dirty="0" err="1"/>
              <a:t>Pedia</a:t>
            </a:r>
            <a:r>
              <a:rPr lang="es-MX" sz="2000" dirty="0"/>
              <a:t>, D. (27 de </a:t>
            </a:r>
            <a:r>
              <a:rPr lang="es-MX" sz="2000" dirty="0" err="1"/>
              <a:t>Febreo</a:t>
            </a:r>
            <a:r>
              <a:rPr lang="es-MX" sz="2000" dirty="0"/>
              <a:t> de 2019). </a:t>
            </a:r>
            <a:r>
              <a:rPr lang="es-MX" sz="2000" dirty="0" err="1"/>
              <a:t>Dh</a:t>
            </a:r>
            <a:r>
              <a:rPr lang="es-MX" sz="2000" dirty="0"/>
              <a:t> </a:t>
            </a:r>
            <a:r>
              <a:rPr lang="es-MX" sz="2000" dirty="0" err="1"/>
              <a:t>pedia</a:t>
            </a:r>
            <a:r>
              <a:rPr lang="es-MX" sz="2000" dirty="0"/>
              <a:t>. Obtenido de </a:t>
            </a:r>
            <a:r>
              <a:rPr lang="es-MX" sz="2000" dirty="0" err="1"/>
              <a:t>Dh</a:t>
            </a:r>
            <a:r>
              <a:rPr lang="es-MX" sz="2000" dirty="0"/>
              <a:t> </a:t>
            </a:r>
            <a:r>
              <a:rPr lang="es-MX" sz="2000" dirty="0" err="1"/>
              <a:t>pedia</a:t>
            </a:r>
            <a:r>
              <a:rPr lang="es-MX" sz="2000" dirty="0"/>
              <a:t>: https://dhpedia.wikis.cc/wiki/Informes_peri%C3%B3dicos</a:t>
            </a:r>
          </a:p>
          <a:p>
            <a:r>
              <a:rPr lang="es-MX" sz="2000" dirty="0"/>
              <a:t>Prieto, M. (4 de Abril de 2020). </a:t>
            </a:r>
            <a:r>
              <a:rPr lang="es-MX" sz="2000" dirty="0" err="1"/>
              <a:t>webdox</a:t>
            </a:r>
            <a:r>
              <a:rPr lang="es-MX" sz="2000" dirty="0"/>
              <a:t>. Obtenido de </a:t>
            </a:r>
            <a:r>
              <a:rPr lang="es-MX" sz="2000" dirty="0" err="1"/>
              <a:t>webdox</a:t>
            </a:r>
            <a:r>
              <a:rPr lang="es-MX" sz="2000" dirty="0"/>
              <a:t>: https://www.google.com/</a:t>
            </a:r>
            <a:r>
              <a:rPr lang="es-MX" sz="2000" dirty="0" err="1"/>
              <a:t>search?q</a:t>
            </a:r>
            <a:r>
              <a:rPr lang="es-MX" sz="2000" dirty="0"/>
              <a:t>=</a:t>
            </a:r>
            <a:r>
              <a:rPr lang="es-MX" sz="2000" dirty="0" err="1"/>
              <a:t>que+es+un+cliclo+de+ventas&amp;oq</a:t>
            </a:r>
            <a:r>
              <a:rPr lang="es-MX" sz="2000" dirty="0"/>
              <a:t>=</a:t>
            </a:r>
            <a:r>
              <a:rPr lang="es-MX" sz="2000" dirty="0" err="1"/>
              <a:t>que+es+un+cliclo+de+ventas&amp;aqs</a:t>
            </a:r>
            <a:r>
              <a:rPr lang="es-MX" sz="2000" dirty="0"/>
              <a:t>=edge..69i57j0i13j0i22i30l5.13379j0j4&amp;sourceid=</a:t>
            </a:r>
            <a:r>
              <a:rPr lang="es-MX" sz="2000" dirty="0" err="1"/>
              <a:t>chrome&amp;ie</a:t>
            </a:r>
            <a:r>
              <a:rPr lang="es-MX" sz="2000" dirty="0"/>
              <a:t>=UTF-8</a:t>
            </a:r>
          </a:p>
          <a:p>
            <a:r>
              <a:rPr lang="es-MX" sz="2000" dirty="0" err="1"/>
              <a:t>sinnaps</a:t>
            </a:r>
            <a:r>
              <a:rPr lang="es-MX" sz="2000" dirty="0"/>
              <a:t>. (2020). SOFTWARE DE GESTIÓN DE CLIENTES FÁCILES Y COMPLETOS. Obtenido de SOFTWARE DE GESTIÓN DE CLIENTES FÁCILES Y COMPLETOS: https://www.sinnaps.com/blog-gestion-proyectos/software-de-gestion-de-clientes</a:t>
            </a:r>
          </a:p>
          <a:p>
            <a:r>
              <a:rPr lang="es-MX" sz="2000" dirty="0"/>
              <a:t>Venteo, D. (18 de Abril de 2020). LA FABRICA ONLINE. Recuperado el 4 de febrero de 2022, de LA FABRICA ONLINE: </a:t>
            </a:r>
            <a:r>
              <a:rPr lang="es-MX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https://fabricaonline.es/blog/digitalizar-empresa/</a:t>
            </a:r>
            <a:endParaRPr lang="es-MX" sz="2000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488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A6F5E9A-01FD-4BD9-90F7-8D057CFBFB5C}"/>
              </a:ext>
            </a:extLst>
          </p:cNvPr>
          <p:cNvSpPr txBox="1"/>
          <p:nvPr/>
        </p:nvSpPr>
        <p:spPr>
          <a:xfrm>
            <a:off x="189629" y="3105834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Ejemplos de programas</a:t>
            </a:r>
            <a:br>
              <a:rPr lang="es-MX" dirty="0"/>
            </a:br>
            <a:r>
              <a:rPr lang="es-MX" dirty="0"/>
              <a:t>y sus tareas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E48E0FD5-2A0F-4A77-B614-12A6E3F55F7B}"/>
              </a:ext>
            </a:extLst>
          </p:cNvPr>
          <p:cNvSpPr/>
          <p:nvPr/>
        </p:nvSpPr>
        <p:spPr>
          <a:xfrm>
            <a:off x="2947737" y="144379"/>
            <a:ext cx="541292" cy="643689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E0705D-A430-4516-AC4A-DDFAF234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46" y="347451"/>
            <a:ext cx="1167063" cy="12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BBB34C29-AE29-4D7B-B44C-AF3AC4DA0A08}"/>
              </a:ext>
            </a:extLst>
          </p:cNvPr>
          <p:cNvSpPr/>
          <p:nvPr/>
        </p:nvSpPr>
        <p:spPr>
          <a:xfrm>
            <a:off x="6250483" y="144379"/>
            <a:ext cx="739864" cy="27876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4" name="Picture 6" descr="macOS | Logopedia | Fandom">
            <a:extLst>
              <a:ext uri="{FF2B5EF4-FFF2-40B4-BE49-F238E27FC236}">
                <a16:creationId xmlns:a16="http://schemas.microsoft.com/office/drawing/2014/main" id="{81382318-8F8A-43F2-9EAF-443CBECC9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r="22525" b="36842"/>
          <a:stretch/>
        </p:blipFill>
        <p:spPr bwMode="auto">
          <a:xfrm>
            <a:off x="3631471" y="1914707"/>
            <a:ext cx="1042738" cy="9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4A6406D-FC00-4443-B454-3F00B929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23" y="1567984"/>
            <a:ext cx="1176969" cy="13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54FAC2-F59D-41ED-AAC3-D661599329BE}"/>
              </a:ext>
            </a:extLst>
          </p:cNvPr>
          <p:cNvSpPr txBox="1"/>
          <p:nvPr/>
        </p:nvSpPr>
        <p:spPr>
          <a:xfrm>
            <a:off x="7060038" y="987262"/>
            <a:ext cx="3537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Programas para administrar una </a:t>
            </a:r>
            <a:br>
              <a:rPr lang="es-MX" dirty="0"/>
            </a:br>
            <a:r>
              <a:rPr lang="es-MX" dirty="0"/>
              <a:t>computadora</a:t>
            </a:r>
          </a:p>
        </p:txBody>
      </p:sp>
      <p:pic>
        <p:nvPicPr>
          <p:cNvPr id="2060" name="Picture 12" descr="Logotipo de Netflix PNG">
            <a:extLst>
              <a:ext uri="{FF2B5EF4-FFF2-40B4-BE49-F238E27FC236}">
                <a16:creationId xmlns:a16="http://schemas.microsoft.com/office/drawing/2014/main" id="{A69A1CF7-6162-4E8A-8B87-B7E615A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51" y="4588727"/>
            <a:ext cx="686251" cy="12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go Instagram PNG transparente - StickPNG">
            <a:extLst>
              <a:ext uri="{FF2B5EF4-FFF2-40B4-BE49-F238E27FC236}">
                <a16:creationId xmlns:a16="http://schemas.microsoft.com/office/drawing/2014/main" id="{E327D9D8-FD92-4A23-BB67-08347DA77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4034" r="5555" b="5334"/>
          <a:stretch/>
        </p:blipFill>
        <p:spPr bwMode="auto">
          <a:xfrm>
            <a:off x="3569222" y="5155034"/>
            <a:ext cx="1354408" cy="13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Juego móvil - Iconos gratis de tecnología">
            <a:extLst>
              <a:ext uri="{FF2B5EF4-FFF2-40B4-BE49-F238E27FC236}">
                <a16:creationId xmlns:a16="http://schemas.microsoft.com/office/drawing/2014/main" id="{B22A78DE-2119-4248-BA86-31282B6C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60" y="3451677"/>
            <a:ext cx="1481328" cy="14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brir llave 19">
            <a:extLst>
              <a:ext uri="{FF2B5EF4-FFF2-40B4-BE49-F238E27FC236}">
                <a16:creationId xmlns:a16="http://schemas.microsoft.com/office/drawing/2014/main" id="{1D6C437A-6BB9-4ED5-A43B-3A9A7500FA57}"/>
              </a:ext>
            </a:extLst>
          </p:cNvPr>
          <p:cNvSpPr/>
          <p:nvPr/>
        </p:nvSpPr>
        <p:spPr>
          <a:xfrm>
            <a:off x="6245191" y="3687003"/>
            <a:ext cx="739864" cy="27876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FC92D71-A9F6-4DD0-8D6F-00DFC9A8C109}"/>
              </a:ext>
            </a:extLst>
          </p:cNvPr>
          <p:cNvSpPr txBox="1"/>
          <p:nvPr/>
        </p:nvSpPr>
        <p:spPr>
          <a:xfrm>
            <a:off x="6985055" y="4160942"/>
            <a:ext cx="353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Programas para actividades de ocio, como: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C533CC4-5728-4E32-94BC-EF5FA7DFDB97}"/>
              </a:ext>
            </a:extLst>
          </p:cNvPr>
          <p:cNvSpPr txBox="1"/>
          <p:nvPr/>
        </p:nvSpPr>
        <p:spPr>
          <a:xfrm>
            <a:off x="6985054" y="5080851"/>
            <a:ext cx="3537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Videojuegos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Entretenimiento audiovisual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Navegación en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247021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EF92F-6C62-4C7D-8329-899CA074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503858"/>
            <a:ext cx="10485280" cy="1017872"/>
          </a:xfrm>
        </p:spPr>
        <p:txBody>
          <a:bodyPr>
            <a:noAutofit/>
          </a:bodyPr>
          <a:lstStyle/>
          <a:p>
            <a:r>
              <a:rPr lang="es-MX" dirty="0"/>
              <a:t>Razón por la elección del software como apoyo administrativo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C59D86-C212-46E5-B1D9-BAE7F7CC30F3}"/>
              </a:ext>
            </a:extLst>
          </p:cNvPr>
          <p:cNvSpPr txBox="1"/>
          <p:nvPr/>
        </p:nvSpPr>
        <p:spPr>
          <a:xfrm>
            <a:off x="469232" y="1745356"/>
            <a:ext cx="958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Debido a su modelo de eficiencia al momento de su uso: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67B1389-860D-4F03-8BD4-A1DFEC589967}"/>
              </a:ext>
            </a:extLst>
          </p:cNvPr>
          <p:cNvSpPr/>
          <p:nvPr/>
        </p:nvSpPr>
        <p:spPr>
          <a:xfrm>
            <a:off x="4191199" y="2457588"/>
            <a:ext cx="2370221" cy="1371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Eficiencia en el software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FABACA4-3D61-4501-BE5B-E4267AD58AB8}"/>
              </a:ext>
            </a:extLst>
          </p:cNvPr>
          <p:cNvSpPr/>
          <p:nvPr/>
        </p:nvSpPr>
        <p:spPr>
          <a:xfrm>
            <a:off x="883751" y="3576469"/>
            <a:ext cx="2021305" cy="1143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Persistencia a través del tiempo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186A9F-D5C8-4CFB-B7D9-F4AF2DA9B55F}"/>
              </a:ext>
            </a:extLst>
          </p:cNvPr>
          <p:cNvSpPr/>
          <p:nvPr/>
        </p:nvSpPr>
        <p:spPr>
          <a:xfrm>
            <a:off x="8037095" y="3576469"/>
            <a:ext cx="2021305" cy="1143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Bajo consumo de recursos físicos y/o digitales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2A6E2C1-E722-489F-8427-B2C6CBE9ED17}"/>
              </a:ext>
            </a:extLst>
          </p:cNvPr>
          <p:cNvSpPr/>
          <p:nvPr/>
        </p:nvSpPr>
        <p:spPr>
          <a:xfrm>
            <a:off x="2536856" y="5295520"/>
            <a:ext cx="2021305" cy="1143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Simplicidad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8719AFEB-EA5A-4C75-82A1-BB135426E80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 flipV="1">
            <a:off x="1894405" y="3143387"/>
            <a:ext cx="2296795" cy="433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FD95C361-4704-48F0-BA39-1B50D0D68272}"/>
              </a:ext>
            </a:extLst>
          </p:cNvPr>
          <p:cNvCxnSpPr>
            <a:cxnSpLocks/>
            <a:stCxn id="4" idx="6"/>
            <a:endCxn id="8" idx="0"/>
          </p:cNvCxnSpPr>
          <p:nvPr/>
        </p:nvCxnSpPr>
        <p:spPr>
          <a:xfrm>
            <a:off x="6561420" y="3143388"/>
            <a:ext cx="2486328" cy="433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9199F442-C4DF-4524-8C30-788CE7A0262F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rot="5400000">
            <a:off x="3209311" y="3966521"/>
            <a:ext cx="1667198" cy="9908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7619F8B-8DFF-497A-9F52-FC621D6F643B}"/>
              </a:ext>
            </a:extLst>
          </p:cNvPr>
          <p:cNvSpPr/>
          <p:nvPr/>
        </p:nvSpPr>
        <p:spPr>
          <a:xfrm>
            <a:off x="6114007" y="5295520"/>
            <a:ext cx="2021305" cy="11430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Automatización</a:t>
            </a: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16521C74-7B99-43E7-AAF2-BAF4817F49F9}"/>
              </a:ext>
            </a:extLst>
          </p:cNvPr>
          <p:cNvCxnSpPr>
            <a:cxnSpLocks/>
            <a:stCxn id="4" idx="5"/>
            <a:endCxn id="19" idx="0"/>
          </p:cNvCxnSpPr>
          <p:nvPr/>
        </p:nvCxnSpPr>
        <p:spPr>
          <a:xfrm rot="16200000" flipH="1">
            <a:off x="5835885" y="4006745"/>
            <a:ext cx="1667198" cy="9103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A5DF-1204-407B-A09C-C3120912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37182"/>
            <a:ext cx="10389028" cy="1325562"/>
          </a:xfrm>
        </p:spPr>
        <p:txBody>
          <a:bodyPr/>
          <a:lstStyle/>
          <a:p>
            <a:r>
              <a:rPr lang="es-MX" dirty="0"/>
              <a:t>¿Cómo surgió la problemática?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54A24D-BE4D-429C-A4E5-171A034C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0" y="2519340"/>
            <a:ext cx="5715685" cy="317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2D88C2D6-7E60-4FE6-99D3-7ABF8C34E902}"/>
              </a:ext>
            </a:extLst>
          </p:cNvPr>
          <p:cNvSpPr txBox="1">
            <a:spLocks/>
          </p:cNvSpPr>
          <p:nvPr/>
        </p:nvSpPr>
        <p:spPr>
          <a:xfrm>
            <a:off x="6585712" y="3429000"/>
            <a:ext cx="4368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Hay negocios donde aún utilizan lápiz y papel como principal medio de administración</a:t>
            </a:r>
          </a:p>
          <a:p>
            <a:pPr marL="0" indent="0">
              <a:buNone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11354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blemas con la Tecnología? Descubre si eres un Tecnoestresado • Becas  Para Hispanos">
            <a:extLst>
              <a:ext uri="{FF2B5EF4-FFF2-40B4-BE49-F238E27FC236}">
                <a16:creationId xmlns:a16="http://schemas.microsoft.com/office/drawing/2014/main" id="{16BC1798-0C49-472D-9EB3-49EB2A1FE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37" y="1721461"/>
            <a:ext cx="5291876" cy="35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26604E29-3C63-4A27-922B-A07C48D13CCE}"/>
              </a:ext>
            </a:extLst>
          </p:cNvPr>
          <p:cNvSpPr txBox="1">
            <a:spLocks/>
          </p:cNvSpPr>
          <p:nvPr/>
        </p:nvSpPr>
        <p:spPr>
          <a:xfrm>
            <a:off x="615450" y="2673655"/>
            <a:ext cx="4368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Si usan algún software, este no siempre se adapta específicamente a las necesidades y requerimientos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13942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11B8-86C7-46F9-B093-D99A3F0C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6" y="191368"/>
            <a:ext cx="9692640" cy="1325562"/>
          </a:xfrm>
        </p:spPr>
        <p:txBody>
          <a:bodyPr/>
          <a:lstStyle/>
          <a:p>
            <a:r>
              <a:rPr lang="es-MX" dirty="0"/>
              <a:t>¿Cómo surgió la solución?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3B499F1-822B-483E-A540-25C200E87986}"/>
              </a:ext>
            </a:extLst>
          </p:cNvPr>
          <p:cNvSpPr txBox="1">
            <a:spLocks/>
          </p:cNvSpPr>
          <p:nvPr/>
        </p:nvSpPr>
        <p:spPr>
          <a:xfrm>
            <a:off x="6096000" y="3359599"/>
            <a:ext cx="383822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No tenemos el dinero ni la infraestructura suficiente para construir un robot ayudante</a:t>
            </a:r>
            <a:endParaRPr lang="es-MX" sz="2400" dirty="0"/>
          </a:p>
        </p:txBody>
      </p:sp>
      <p:pic>
        <p:nvPicPr>
          <p:cNvPr id="5" name="Picture 2" descr="Outsourcing robots for office work - the next big wave?">
            <a:extLst>
              <a:ext uri="{FF2B5EF4-FFF2-40B4-BE49-F238E27FC236}">
                <a16:creationId xmlns:a16="http://schemas.microsoft.com/office/drawing/2014/main" id="{C44322D4-C132-42F3-BC7D-4439695E7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69" y="2676068"/>
            <a:ext cx="4244589" cy="288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B935EE9-3719-406B-800E-0591E041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05" y="2676068"/>
            <a:ext cx="2883116" cy="288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rabajar en la oficina cinco días a la semana será cosa del pasado?">
            <a:extLst>
              <a:ext uri="{FF2B5EF4-FFF2-40B4-BE49-F238E27FC236}">
                <a16:creationId xmlns:a16="http://schemas.microsoft.com/office/drawing/2014/main" id="{57A6CE2A-D480-46EA-B412-B81149D6D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43" y="1965938"/>
            <a:ext cx="4277651" cy="32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F5713-A428-4CDC-BEE0-5FC748A6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00" y="2025044"/>
            <a:ext cx="3149132" cy="31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EAC8324-1E30-47E4-AA20-75BD07042883}"/>
              </a:ext>
            </a:extLst>
          </p:cNvPr>
          <p:cNvSpPr txBox="1">
            <a:spLocks/>
          </p:cNvSpPr>
          <p:nvPr/>
        </p:nvSpPr>
        <p:spPr>
          <a:xfrm>
            <a:off x="1020197" y="3155058"/>
            <a:ext cx="4508148" cy="1668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Ofrecer nuestra ayuda laboral no es eficacia total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11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oftware – Redes de computadoras">
            <a:extLst>
              <a:ext uri="{FF2B5EF4-FFF2-40B4-BE49-F238E27FC236}">
                <a16:creationId xmlns:a16="http://schemas.microsoft.com/office/drawing/2014/main" id="{3E18F8D1-BBF3-44EF-8E76-902C5CEE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26" y="527393"/>
            <a:ext cx="5125003" cy="288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5621678-4615-4AEA-B524-13B3B87843BE}"/>
              </a:ext>
            </a:extLst>
          </p:cNvPr>
          <p:cNvSpPr txBox="1">
            <a:spLocks/>
          </p:cNvSpPr>
          <p:nvPr/>
        </p:nvSpPr>
        <p:spPr>
          <a:xfrm>
            <a:off x="5816390" y="1341926"/>
            <a:ext cx="5115100" cy="206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Un programa informático ayudaría por las siguientes razones:</a:t>
            </a:r>
            <a:endParaRPr lang="es-MX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EBB3E35-9324-4282-8EEF-AA8C186F19B4}"/>
              </a:ext>
            </a:extLst>
          </p:cNvPr>
          <p:cNvSpPr txBox="1">
            <a:spLocks/>
          </p:cNvSpPr>
          <p:nvPr/>
        </p:nvSpPr>
        <p:spPr>
          <a:xfrm>
            <a:off x="1198088" y="3248433"/>
            <a:ext cx="89190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E5DD3B0-8728-484B-AAC1-60EA6B4D5962}"/>
              </a:ext>
            </a:extLst>
          </p:cNvPr>
          <p:cNvSpPr txBox="1">
            <a:spLocks/>
          </p:cNvSpPr>
          <p:nvPr/>
        </p:nvSpPr>
        <p:spPr>
          <a:xfrm>
            <a:off x="800536" y="3250328"/>
            <a:ext cx="969409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880DBE1-53F3-4D94-99B0-3D09A9E5DC1B}"/>
              </a:ext>
            </a:extLst>
          </p:cNvPr>
          <p:cNvSpPr txBox="1">
            <a:spLocks/>
          </p:cNvSpPr>
          <p:nvPr/>
        </p:nvSpPr>
        <p:spPr>
          <a:xfrm>
            <a:off x="532602" y="3997201"/>
            <a:ext cx="10848959" cy="483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Cambio a un entorno digital</a:t>
            </a:r>
            <a:endParaRPr lang="es-MX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D990AE9-D287-4E87-9805-CF3248A303C8}"/>
              </a:ext>
            </a:extLst>
          </p:cNvPr>
          <p:cNvSpPr txBox="1">
            <a:spLocks/>
          </p:cNvSpPr>
          <p:nvPr/>
        </p:nvSpPr>
        <p:spPr>
          <a:xfrm>
            <a:off x="519392" y="4445768"/>
            <a:ext cx="10848959" cy="48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Software hecho a la medida, cumpliendo lo que quiera el usuario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E238DAA-C916-48CB-B0BA-586593F2E09A}"/>
              </a:ext>
            </a:extLst>
          </p:cNvPr>
          <p:cNvSpPr txBox="1">
            <a:spLocks/>
          </p:cNvSpPr>
          <p:nvPr/>
        </p:nvSpPr>
        <p:spPr>
          <a:xfrm>
            <a:off x="532602" y="5369835"/>
            <a:ext cx="10848959" cy="48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 programa no requiere mucha inversión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A5B1FF8-0C7F-43FE-AC00-25A85A66145E}"/>
              </a:ext>
            </a:extLst>
          </p:cNvPr>
          <p:cNvSpPr txBox="1">
            <a:spLocks/>
          </p:cNvSpPr>
          <p:nvPr/>
        </p:nvSpPr>
        <p:spPr>
          <a:xfrm>
            <a:off x="519392" y="4929071"/>
            <a:ext cx="10848959" cy="48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Ofrecemos ayuda sin necesidad de entrometernos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2291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26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/>
      <p:bldP spid="8" grpId="3"/>
    </p:bldLst>
  </p:timing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32f5a87-4f50-4585-9b46-23d2cd3000e8" xsi:nil="true"/>
    <lcf76f155ced4ddcb4097134ff3c332f xmlns="788cb64f-8b6b-499c-9913-21981e86f25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632E1D711A1F14E9703D5CC208064B1" ma:contentTypeVersion="14" ma:contentTypeDescription="Crear nuevo documento." ma:contentTypeScope="" ma:versionID="93ff7fbfa26df5a8617c1b9db891b96b">
  <xsd:schema xmlns:xsd="http://www.w3.org/2001/XMLSchema" xmlns:xs="http://www.w3.org/2001/XMLSchema" xmlns:p="http://schemas.microsoft.com/office/2006/metadata/properties" xmlns:ns2="788cb64f-8b6b-499c-9913-21981e86f25b" xmlns:ns3="932f5a87-4f50-4585-9b46-23d2cd3000e8" targetNamespace="http://schemas.microsoft.com/office/2006/metadata/properties" ma:root="true" ma:fieldsID="a8fae8293e958328a28ac817a8e63bd2" ns2:_="" ns3:_="">
    <xsd:import namespace="788cb64f-8b6b-499c-9913-21981e86f25b"/>
    <xsd:import namespace="932f5a87-4f50-4585-9b46-23d2cd300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8cb64f-8b6b-499c-9913-21981e86f2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f5a87-4f50-4585-9b46-23d2cd3000e8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07b2b62b-d9f8-4b35-a1e0-93bf7b94b2b3}" ma:internalName="TaxCatchAll" ma:showField="CatchAllData" ma:web="932f5a87-4f50-4585-9b46-23d2cd300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3A8AF-83C7-4905-A682-8C29894827A2}">
  <ds:schemaRefs>
    <ds:schemaRef ds:uri="http://schemas.microsoft.com/office/2006/metadata/properties"/>
    <ds:schemaRef ds:uri="http://schemas.microsoft.com/office/infopath/2007/PartnerControls"/>
    <ds:schemaRef ds:uri="932f5a87-4f50-4585-9b46-23d2cd3000e8"/>
    <ds:schemaRef ds:uri="788cb64f-8b6b-499c-9913-21981e86f25b"/>
  </ds:schemaRefs>
</ds:datastoreItem>
</file>

<file path=customXml/itemProps2.xml><?xml version="1.0" encoding="utf-8"?>
<ds:datastoreItem xmlns:ds="http://schemas.openxmlformats.org/officeDocument/2006/customXml" ds:itemID="{530952B3-F410-4604-AC39-D92814898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8cb64f-8b6b-499c-9913-21981e86f25b"/>
    <ds:schemaRef ds:uri="932f5a87-4f50-4585-9b46-23d2cd3000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27F0FF-9E01-4B27-858D-5AEC80882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869</TotalTime>
  <Words>1387</Words>
  <Application>Microsoft Office PowerPoint</Application>
  <PresentationFormat>Panorámica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Century Schoolbook</vt:lpstr>
      <vt:lpstr>Wingdings 2</vt:lpstr>
      <vt:lpstr>Vista</vt:lpstr>
      <vt:lpstr>El software como apoyo administrativo</vt:lpstr>
      <vt:lpstr>¿Qué es el software?</vt:lpstr>
      <vt:lpstr>Presentación de PowerPoint</vt:lpstr>
      <vt:lpstr>Razón por la elección del software como apoyo administrativo</vt:lpstr>
      <vt:lpstr>¿Cómo surgió la problemática?</vt:lpstr>
      <vt:lpstr>Presentación de PowerPoint</vt:lpstr>
      <vt:lpstr>¿Cómo surgió la solución?</vt:lpstr>
      <vt:lpstr>Presentación de PowerPoint</vt:lpstr>
      <vt:lpstr>Presentación de PowerPoint</vt:lpstr>
      <vt:lpstr>Metodología de solución</vt:lpstr>
      <vt:lpstr>Metodología de solución</vt:lpstr>
      <vt:lpstr>Presentación de PowerPoint</vt:lpstr>
      <vt:lpstr>Presentación de PowerPoint</vt:lpstr>
      <vt:lpstr>Presentación de PowerPoint</vt:lpstr>
      <vt:lpstr>Presentación de PowerPoint</vt:lpstr>
      <vt:lpstr>Metodología de solución</vt:lpstr>
      <vt:lpstr>Presentación de PowerPoint</vt:lpstr>
      <vt:lpstr>¿A quiénes buscamos ayudar?</vt:lpstr>
      <vt:lpstr>¿Por qué sería malo digitalizar tu negocio?</vt:lpstr>
      <vt:lpstr>¿Por qué es bueno digitalizar tu negocio?</vt:lpstr>
      <vt:lpstr>Casos de éxito donde se comprueba nuestra solución</vt:lpstr>
      <vt:lpstr>Casos de éxito donde se comprueba nuestra solución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software como apoyo administrativo</dc:title>
  <dc:creator>Alonso Ramírez</dc:creator>
  <cp:lastModifiedBy>Alonso Ramirez Paez</cp:lastModifiedBy>
  <cp:revision>25</cp:revision>
  <dcterms:created xsi:type="dcterms:W3CDTF">2022-03-12T16:38:23Z</dcterms:created>
  <dcterms:modified xsi:type="dcterms:W3CDTF">2022-03-14T19:13:50Z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0x010100C632E1D711A1F14E9703D5CC208064B1</vt:lpwstr>
  </property>
</Properties>
</file>